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735763" cy="9866313"/>
  <p:defaultTextStyle>
    <a:defPPr>
      <a:defRPr lang="ja-JP"/>
    </a:defPPr>
    <a:lvl1pPr algn="l" defTabSz="639656" rtl="0" fontAlgn="base">
      <a:spcBef>
        <a:spcPct val="0"/>
      </a:spcBef>
      <a:spcAft>
        <a:spcPct val="0"/>
      </a:spcAft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639656" indent="-229365" algn="l" defTabSz="639656" rtl="0" fontAlgn="base">
      <a:spcBef>
        <a:spcPct val="0"/>
      </a:spcBef>
      <a:spcAft>
        <a:spcPct val="0"/>
      </a:spcAft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1279311" indent="-458728" algn="l" defTabSz="639656" rtl="0" fontAlgn="base">
      <a:spcBef>
        <a:spcPct val="0"/>
      </a:spcBef>
      <a:spcAft>
        <a:spcPct val="0"/>
      </a:spcAft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918967" indent="-688093" algn="l" defTabSz="639656" rtl="0" fontAlgn="base">
      <a:spcBef>
        <a:spcPct val="0"/>
      </a:spcBef>
      <a:spcAft>
        <a:spcPct val="0"/>
      </a:spcAft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2558622" indent="-917457" algn="l" defTabSz="639656" rtl="0" fontAlgn="base">
      <a:spcBef>
        <a:spcPct val="0"/>
      </a:spcBef>
      <a:spcAft>
        <a:spcPct val="0"/>
      </a:spcAft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051456" algn="l" defTabSz="410291" rtl="0" eaLnBrk="1" latinLnBrk="0" hangingPunct="1"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461748" algn="l" defTabSz="410291" rtl="0" eaLnBrk="1" latinLnBrk="0" hangingPunct="1"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2872039" algn="l" defTabSz="410291" rtl="0" eaLnBrk="1" latinLnBrk="0" hangingPunct="1"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282330" algn="l" defTabSz="410291" rtl="0" eaLnBrk="1" latinLnBrk="0" hangingPunct="1">
      <a:defRPr kumimoji="1" sz="2513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5015C0-FEFC-42C2-9F44-62ED3E8D216F}" v="1" dt="2025-07-03T08:01:53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574" y="5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中本 そら" userId="7a89cd7e-0d4d-406b-8c4d-98388deb4b63" providerId="ADAL" clId="{338DB440-672B-43D5-812A-B725DCE49C11}"/>
    <pc:docChg chg="undo custSel modMainMaster">
      <pc:chgData name="中本 そら" userId="7a89cd7e-0d4d-406b-8c4d-98388deb4b63" providerId="ADAL" clId="{338DB440-672B-43D5-812A-B725DCE49C11}" dt="2025-05-28T07:22:47.530" v="111" actId="20577"/>
      <pc:docMkLst>
        <pc:docMk/>
      </pc:docMkLst>
      <pc:sldMasterChg chg="addSp modSp mod">
        <pc:chgData name="中本 そら" userId="7a89cd7e-0d4d-406b-8c4d-98388deb4b63" providerId="ADAL" clId="{338DB440-672B-43D5-812A-B725DCE49C11}" dt="2025-05-28T07:22:47.530" v="111" actId="20577"/>
        <pc:sldMasterMkLst>
          <pc:docMk/>
          <pc:sldMasterMk cId="0" sldId="2147483648"/>
        </pc:sldMasterMkLst>
        <pc:spChg chg="add mod">
          <ac:chgData name="中本 そら" userId="7a89cd7e-0d4d-406b-8c4d-98388deb4b63" providerId="ADAL" clId="{338DB440-672B-43D5-812A-B725DCE49C11}" dt="2025-05-28T07:22:00.688" v="99" actId="1036"/>
          <ac:spMkLst>
            <pc:docMk/>
            <pc:sldMasterMk cId="0" sldId="2147483648"/>
            <ac:spMk id="2" creationId="{923FFCB7-6B25-1098-9F36-EE8A601939B3}"/>
          </ac:spMkLst>
        </pc:spChg>
        <pc:spChg chg="mod">
          <ac:chgData name="中本 そら" userId="7a89cd7e-0d4d-406b-8c4d-98388deb4b63" providerId="ADAL" clId="{338DB440-672B-43D5-812A-B725DCE49C11}" dt="2025-05-28T07:22:47.530" v="111" actId="20577"/>
          <ac:spMkLst>
            <pc:docMk/>
            <pc:sldMasterMk cId="0" sldId="2147483648"/>
            <ac:spMk id="9" creationId="{D250F63D-FF79-E611-C352-D71DD19676FF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1BB17-7655-4E75-8F38-F4B279E61ADE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58BFE-E599-42F2-9FD4-1FF1C6AA1F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601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kumimoji="1" sz="10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58BFE-E599-42F2-9FD4-1FF1C6AA1F0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60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85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テキスト ボックス 6"/>
          <p:cNvSpPr txBox="1">
            <a:spLocks noChangeArrowheads="1"/>
          </p:cNvSpPr>
          <p:nvPr userDrawn="1"/>
        </p:nvSpPr>
        <p:spPr bwMode="auto">
          <a:xfrm>
            <a:off x="13745" y="3463844"/>
            <a:ext cx="5131420" cy="2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126" dirty="0">
                <a:solidFill>
                  <a:srgbClr val="0000FF"/>
                </a:solidFill>
                <a:latin typeface="+mn-lt"/>
              </a:rPr>
              <a:t>■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応募内容の特長、アピールポイント、キーワード等を</a:t>
            </a:r>
            <a:r>
              <a:rPr lang="en-US" altLang="ja-JP" sz="1126" u="sng" dirty="0">
                <a:solidFill>
                  <a:srgbClr val="0000FF"/>
                </a:solidFill>
                <a:latin typeface="+mn-lt"/>
              </a:rPr>
              <a:t>50</a:t>
            </a:r>
            <a:r>
              <a:rPr lang="ja-JP" altLang="en-US" sz="1126" u="sng" dirty="0">
                <a:solidFill>
                  <a:srgbClr val="0000FF"/>
                </a:solidFill>
                <a:latin typeface="+mn-lt"/>
              </a:rPr>
              <a:t>字以内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で明記ください。　</a:t>
            </a:r>
          </a:p>
        </p:txBody>
      </p:sp>
      <p:sp>
        <p:nvSpPr>
          <p:cNvPr id="1027" name="テキスト ボックス 7"/>
          <p:cNvSpPr txBox="1">
            <a:spLocks noChangeArrowheads="1"/>
          </p:cNvSpPr>
          <p:nvPr userDrawn="1"/>
        </p:nvSpPr>
        <p:spPr bwMode="auto">
          <a:xfrm>
            <a:off x="0" y="4249287"/>
            <a:ext cx="1332303" cy="2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126" dirty="0">
                <a:solidFill>
                  <a:srgbClr val="0000FF"/>
                </a:solidFill>
                <a:latin typeface="+mn-lt"/>
              </a:rPr>
              <a:t>■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応募内容の紹介</a:t>
            </a:r>
          </a:p>
        </p:txBody>
      </p:sp>
      <p:sp>
        <p:nvSpPr>
          <p:cNvPr id="1028" name="テキスト ボックス 8"/>
          <p:cNvSpPr txBox="1">
            <a:spLocks noChangeArrowheads="1"/>
          </p:cNvSpPr>
          <p:nvPr userDrawn="1"/>
        </p:nvSpPr>
        <p:spPr bwMode="auto">
          <a:xfrm>
            <a:off x="134231" y="-27"/>
            <a:ext cx="4967914" cy="44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dist">
              <a:defRPr/>
            </a:pPr>
            <a:r>
              <a:rPr lang="ja-JP" altLang="en-US" sz="2338" b="1" dirty="0">
                <a:latin typeface="+mn-lt"/>
                <a:cs typeface="Myriad Pro" charset="0"/>
              </a:rPr>
              <a:t>第</a:t>
            </a:r>
            <a:r>
              <a:rPr lang="en-US" altLang="ja-JP" sz="2338" b="1" dirty="0">
                <a:latin typeface="+mn-lt"/>
                <a:cs typeface="Myriad Pro" charset="0"/>
              </a:rPr>
              <a:t>13</a:t>
            </a:r>
            <a:r>
              <a:rPr lang="ja-JP" altLang="en-US" sz="2338" b="1" dirty="0">
                <a:latin typeface="+mn-lt"/>
                <a:cs typeface="Myriad Pro" charset="0"/>
              </a:rPr>
              <a:t>回ナレッジイノベーションアワード</a:t>
            </a:r>
          </a:p>
        </p:txBody>
      </p:sp>
      <p:sp>
        <p:nvSpPr>
          <p:cNvPr id="1029" name="テキスト ボックス 9"/>
          <p:cNvSpPr txBox="1">
            <a:spLocks noChangeArrowheads="1"/>
          </p:cNvSpPr>
          <p:nvPr userDrawn="1"/>
        </p:nvSpPr>
        <p:spPr bwMode="auto">
          <a:xfrm>
            <a:off x="35275" y="372876"/>
            <a:ext cx="3845812" cy="35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1732" b="1" dirty="0">
                <a:latin typeface="+mn-lt"/>
                <a:cs typeface="Myriad Pro" charset="0"/>
              </a:rPr>
              <a:t>ナレッジキャピタル部門エントリーシート</a:t>
            </a:r>
          </a:p>
        </p:txBody>
      </p:sp>
      <p:cxnSp>
        <p:nvCxnSpPr>
          <p:cNvPr id="11" name="直線コネクタ 10"/>
          <p:cNvCxnSpPr/>
          <p:nvPr userDrawn="1"/>
        </p:nvCxnSpPr>
        <p:spPr>
          <a:xfrm>
            <a:off x="0" y="714362"/>
            <a:ext cx="12801600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テキスト ボックス 11"/>
          <p:cNvSpPr txBox="1">
            <a:spLocks noChangeArrowheads="1"/>
          </p:cNvSpPr>
          <p:nvPr userDrawn="1"/>
        </p:nvSpPr>
        <p:spPr bwMode="auto">
          <a:xfrm>
            <a:off x="6414819" y="787745"/>
            <a:ext cx="1616035" cy="2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126" dirty="0">
                <a:solidFill>
                  <a:srgbClr val="0000FF"/>
                </a:solidFill>
                <a:latin typeface="+mn-lt"/>
              </a:rPr>
              <a:t>■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添付画像及び紹介文</a:t>
            </a:r>
          </a:p>
        </p:txBody>
      </p:sp>
      <p:sp>
        <p:nvSpPr>
          <p:cNvPr id="1032" name="テキスト ボックス 12"/>
          <p:cNvSpPr txBox="1">
            <a:spLocks noChangeArrowheads="1"/>
          </p:cNvSpPr>
          <p:nvPr userDrawn="1"/>
        </p:nvSpPr>
        <p:spPr bwMode="auto">
          <a:xfrm>
            <a:off x="8373131" y="739821"/>
            <a:ext cx="2645163" cy="32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ja-JP" sz="779" dirty="0">
                <a:solidFill>
                  <a:srgbClr val="0000FF"/>
                </a:solidFill>
                <a:latin typeface="+mn-lt"/>
              </a:rPr>
              <a:t>　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画像やキャプション、テキスト等自由にレイアウトください。</a:t>
            </a:r>
            <a:endParaRPr lang="en-US" altLang="ja-JP" sz="779" dirty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　</a:t>
            </a: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読める、わかる解像度かご確認ください。</a:t>
            </a:r>
          </a:p>
        </p:txBody>
      </p:sp>
      <p:sp>
        <p:nvSpPr>
          <p:cNvPr id="1033" name="テキスト ボックス 13"/>
          <p:cNvSpPr txBox="1">
            <a:spLocks noChangeArrowheads="1"/>
          </p:cNvSpPr>
          <p:nvPr userDrawn="1"/>
        </p:nvSpPr>
        <p:spPr bwMode="auto">
          <a:xfrm>
            <a:off x="5272380" y="94350"/>
            <a:ext cx="6684730" cy="551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en-US" altLang="ja-JP" sz="693" dirty="0">
                <a:solidFill>
                  <a:srgbClr val="FF0000"/>
                </a:solidFill>
                <a:latin typeface="+mn-lt"/>
              </a:rPr>
              <a:t>※</a:t>
            </a:r>
            <a:r>
              <a:rPr lang="ja-JP" altLang="en-US" sz="693" dirty="0">
                <a:solidFill>
                  <a:srgbClr val="FF0000"/>
                </a:solidFill>
                <a:latin typeface="+mn-lt"/>
              </a:rPr>
              <a:t>応募要項をご参照の上、すべての項目にご記入ください。</a:t>
            </a:r>
            <a:endParaRPr lang="en-US" altLang="ja-JP" sz="693" dirty="0">
              <a:solidFill>
                <a:srgbClr val="FF0000"/>
              </a:solidFill>
              <a:latin typeface="+mn-lt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ja-JP" sz="693" dirty="0">
                <a:solidFill>
                  <a:srgbClr val="FF0000"/>
                </a:solidFill>
                <a:latin typeface="+mn-lt"/>
              </a:rPr>
              <a:t>※</a:t>
            </a:r>
            <a:r>
              <a:rPr lang="ja-JP" altLang="en-US" sz="693" dirty="0">
                <a:solidFill>
                  <a:srgbClr val="FF0000"/>
                </a:solidFill>
                <a:latin typeface="+mn-lt"/>
              </a:rPr>
              <a:t>応募者様のご所属、ご本人確認をさせていただく場合がございます。</a:t>
            </a:r>
            <a:endParaRPr lang="en-US" altLang="ja-JP" sz="693" dirty="0">
              <a:solidFill>
                <a:srgbClr val="FF0000"/>
              </a:solidFill>
              <a:latin typeface="+mn-lt"/>
            </a:endParaRPr>
          </a:p>
          <a:p>
            <a:pPr>
              <a:lnSpc>
                <a:spcPct val="110000"/>
              </a:lnSpc>
              <a:defRPr/>
            </a:pPr>
            <a:r>
              <a:rPr lang="en-US" altLang="ja-JP" sz="693" dirty="0">
                <a:solidFill>
                  <a:srgbClr val="FF0000"/>
                </a:solidFill>
                <a:latin typeface="+mn-lt"/>
              </a:rPr>
              <a:t>※</a:t>
            </a:r>
            <a:r>
              <a:rPr lang="ja-JP" altLang="en-US" sz="693" dirty="0">
                <a:solidFill>
                  <a:srgbClr val="FF0000"/>
                </a:solidFill>
                <a:latin typeface="+mn-lt"/>
              </a:rPr>
              <a:t>本エントリーシートに記載される内容についての各種権利関係にご注意ください。いかなる第三者からの異議申⽴や請求がないようお願いします。</a:t>
            </a:r>
          </a:p>
          <a:p>
            <a:pPr>
              <a:lnSpc>
                <a:spcPct val="110000"/>
              </a:lnSpc>
              <a:defRPr/>
            </a:pPr>
            <a:r>
              <a:rPr lang="ja-JP" altLang="en-US" sz="693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ja-JP" sz="693" dirty="0">
                <a:solidFill>
                  <a:srgbClr val="FF0000"/>
                </a:solidFill>
                <a:latin typeface="+mn-lt"/>
              </a:rPr>
              <a:t>  </a:t>
            </a:r>
            <a:r>
              <a:rPr lang="ja-JP" altLang="en-US" sz="693" dirty="0">
                <a:solidFill>
                  <a:srgbClr val="FF0000"/>
                </a:solidFill>
                <a:latin typeface="+mn-lt"/>
              </a:rPr>
              <a:t>万一、第三者からの権利侵害、損害賠償などの主張がなされたときは、応募者が自らの責任で対応してください。主催者側では一切の責任を負いかねますのでご了承下さい。</a:t>
            </a:r>
          </a:p>
        </p:txBody>
      </p:sp>
      <p:sp>
        <p:nvSpPr>
          <p:cNvPr id="1034" name="テキスト ボックス 15"/>
          <p:cNvSpPr txBox="1">
            <a:spLocks noChangeArrowheads="1"/>
          </p:cNvSpPr>
          <p:nvPr userDrawn="1"/>
        </p:nvSpPr>
        <p:spPr bwMode="auto">
          <a:xfrm>
            <a:off x="1790905" y="4249286"/>
            <a:ext cx="3800927" cy="32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これまでの活動、現状の成果、現状の課題や今後の展開目標等をご記入ください。</a:t>
            </a:r>
            <a:endParaRPr lang="en-US" altLang="ja-JP" sz="779" dirty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活動に関わる日時・期間も明記ください。　</a:t>
            </a: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現状の課題等があればご記入ください。</a:t>
            </a:r>
          </a:p>
        </p:txBody>
      </p:sp>
      <p:sp>
        <p:nvSpPr>
          <p:cNvPr id="1039" name="テキスト ボックス 20"/>
          <p:cNvSpPr txBox="1">
            <a:spLocks noChangeArrowheads="1"/>
          </p:cNvSpPr>
          <p:nvPr userDrawn="1"/>
        </p:nvSpPr>
        <p:spPr bwMode="auto">
          <a:xfrm>
            <a:off x="1627345" y="706873"/>
            <a:ext cx="1686567" cy="20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779" dirty="0">
                <a:solidFill>
                  <a:srgbClr val="000000"/>
                </a:solidFill>
                <a:latin typeface="+mn-lt"/>
              </a:rPr>
              <a:t>企業・団体、または個人名</a:t>
            </a:r>
            <a:r>
              <a:rPr lang="en-US" altLang="ja-JP" sz="779" dirty="0">
                <a:solidFill>
                  <a:srgbClr val="000000"/>
                </a:solidFill>
                <a:latin typeface="+mn-lt"/>
              </a:rPr>
              <a:t>(</a:t>
            </a:r>
            <a:r>
              <a:rPr lang="ja-JP" altLang="en-US" sz="779" dirty="0">
                <a:solidFill>
                  <a:srgbClr val="000000"/>
                </a:solidFill>
                <a:latin typeface="+mn-lt"/>
              </a:rPr>
              <a:t>フリガナ</a:t>
            </a:r>
            <a:r>
              <a:rPr lang="en-US" altLang="ja-JP" sz="779" dirty="0">
                <a:solidFill>
                  <a:srgbClr val="000000"/>
                </a:solidFill>
                <a:latin typeface="+mn-lt"/>
              </a:rPr>
              <a:t>)</a:t>
            </a:r>
          </a:p>
        </p:txBody>
      </p:sp>
      <p:cxnSp>
        <p:nvCxnSpPr>
          <p:cNvPr id="22" name="直線コネクタ 21"/>
          <p:cNvCxnSpPr/>
          <p:nvPr userDrawn="1"/>
        </p:nvCxnSpPr>
        <p:spPr>
          <a:xfrm>
            <a:off x="8247" y="1609788"/>
            <a:ext cx="6282598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cxnSpLocks/>
          </p:cNvCxnSpPr>
          <p:nvPr userDrawn="1"/>
        </p:nvCxnSpPr>
        <p:spPr>
          <a:xfrm>
            <a:off x="1631469" y="739821"/>
            <a:ext cx="0" cy="39326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8" name="正方形/長方形 23"/>
          <p:cNvSpPr>
            <a:spLocks noChangeArrowheads="1"/>
          </p:cNvSpPr>
          <p:nvPr userDrawn="1"/>
        </p:nvSpPr>
        <p:spPr bwMode="auto">
          <a:xfrm>
            <a:off x="67289" y="699321"/>
            <a:ext cx="784076" cy="20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/>
          <a:p>
            <a:r>
              <a:rPr lang="ja-JP" altLang="en-US" sz="779" b="1" dirty="0">
                <a:solidFill>
                  <a:srgbClr val="000000"/>
                </a:solidFill>
                <a:latin typeface="+mn-lt"/>
              </a:rPr>
              <a:t>事務局記入欄</a:t>
            </a:r>
            <a:endParaRPr lang="en-US" altLang="ja-JP" sz="779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43" name="テキスト ボックス 24"/>
          <p:cNvSpPr txBox="1">
            <a:spLocks noChangeArrowheads="1"/>
          </p:cNvSpPr>
          <p:nvPr userDrawn="1"/>
        </p:nvSpPr>
        <p:spPr bwMode="auto">
          <a:xfrm>
            <a:off x="67349" y="1629556"/>
            <a:ext cx="939568" cy="20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779" dirty="0">
                <a:latin typeface="+mn-lt"/>
              </a:rPr>
              <a:t>タイトル（フリガナ）</a:t>
            </a:r>
          </a:p>
        </p:txBody>
      </p:sp>
      <p:pic>
        <p:nvPicPr>
          <p:cNvPr id="1040" name="図 26" descr="sec01_t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5179" y="64398"/>
            <a:ext cx="765567" cy="5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直線コネクタ 27"/>
          <p:cNvCxnSpPr/>
          <p:nvPr userDrawn="1"/>
        </p:nvCxnSpPr>
        <p:spPr>
          <a:xfrm>
            <a:off x="8247" y="2102166"/>
            <a:ext cx="6282598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 userDrawn="1"/>
        </p:nvSpPr>
        <p:spPr>
          <a:xfrm>
            <a:off x="101709" y="3741816"/>
            <a:ext cx="6189136" cy="48747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176">
              <a:latin typeface="+mn-lt"/>
            </a:endParaRPr>
          </a:p>
        </p:txBody>
      </p:sp>
      <p:sp>
        <p:nvSpPr>
          <p:cNvPr id="30" name="テキスト ボックス 6"/>
          <p:cNvSpPr txBox="1">
            <a:spLocks noChangeArrowheads="1"/>
          </p:cNvSpPr>
          <p:nvPr userDrawn="1"/>
        </p:nvSpPr>
        <p:spPr bwMode="auto">
          <a:xfrm>
            <a:off x="35274" y="2109434"/>
            <a:ext cx="5857581" cy="2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126" dirty="0">
                <a:solidFill>
                  <a:srgbClr val="0000FF"/>
                </a:solidFill>
                <a:latin typeface="+mn-lt"/>
              </a:rPr>
              <a:t>■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応募内容について、以下の審査基準より</a:t>
            </a:r>
            <a:r>
              <a:rPr lang="ja-JP" altLang="en-US" sz="1126" u="sng" dirty="0">
                <a:solidFill>
                  <a:srgbClr val="0000FF"/>
                </a:solidFill>
                <a:latin typeface="+mn-lt"/>
              </a:rPr>
              <a:t>特にアピールしたい項目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をお選びください。</a:t>
            </a:r>
            <a:r>
              <a:rPr lang="ja-JP" altLang="en-US" sz="952" dirty="0">
                <a:solidFill>
                  <a:srgbClr val="0000FF"/>
                </a:solidFill>
                <a:latin typeface="+mn-lt"/>
              </a:rPr>
              <a:t>（複数可）</a:t>
            </a:r>
            <a:endParaRPr lang="ja-JP" altLang="en-US" sz="866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1" name="テキスト ボックス 6"/>
          <p:cNvSpPr txBox="1">
            <a:spLocks noChangeArrowheads="1"/>
          </p:cNvSpPr>
          <p:nvPr userDrawn="1"/>
        </p:nvSpPr>
        <p:spPr bwMode="auto">
          <a:xfrm>
            <a:off x="35274" y="2337569"/>
            <a:ext cx="6178181" cy="102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新しい組み合わせやコラボレーション要素がある　　　　　　　　　　</a:t>
            </a: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デザインが優れている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エンターテイメント性など人の心を強く掴む要素がある　</a:t>
            </a:r>
            <a:r>
              <a:rPr lang="en-US" altLang="ja-JP" sz="952" dirty="0">
                <a:latin typeface="+mn-lt"/>
              </a:rPr>
              <a:t>  </a:t>
            </a:r>
            <a:r>
              <a:rPr lang="ja-JP" altLang="en-US" sz="952" dirty="0">
                <a:latin typeface="+mn-lt"/>
              </a:rPr>
              <a:t>　　　　  </a:t>
            </a: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事業化の可能性が高い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世界的な広がりを感じる要素がある　　　　　　　　　　　　　　　　　　</a:t>
            </a: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社会的影響力を持ち、社会変革の可能性がある</a:t>
            </a:r>
          </a:p>
          <a:p>
            <a:pPr>
              <a:lnSpc>
                <a:spcPct val="130000"/>
              </a:lnSpc>
              <a:defRPr/>
            </a:pP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革新的なアイデアがある　　　　　　　　　　　　　　　　　　　　　　　　　</a:t>
            </a: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先端技術や技術改良などの工夫がある</a:t>
            </a:r>
            <a:endParaRPr lang="en-US" altLang="ja-JP" sz="952" dirty="0">
              <a:latin typeface="+mn-lt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952" dirty="0">
                <a:latin typeface="+mn-lt"/>
              </a:rPr>
              <a:t>□継続的な活動により、業績やイメージブランディング向上に寄与している</a:t>
            </a:r>
          </a:p>
        </p:txBody>
      </p:sp>
      <p:sp>
        <p:nvSpPr>
          <p:cNvPr id="32" name="正方形/長方形 31"/>
          <p:cNvSpPr/>
          <p:nvPr userDrawn="1"/>
        </p:nvSpPr>
        <p:spPr>
          <a:xfrm>
            <a:off x="6490139" y="1073525"/>
            <a:ext cx="6189136" cy="8433325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176"/>
          </a:p>
        </p:txBody>
      </p:sp>
      <p:sp>
        <p:nvSpPr>
          <p:cNvPr id="33" name="正方形/長方形 32"/>
          <p:cNvSpPr/>
          <p:nvPr userDrawn="1"/>
        </p:nvSpPr>
        <p:spPr>
          <a:xfrm>
            <a:off x="101709" y="4557210"/>
            <a:ext cx="6189136" cy="436077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176"/>
          </a:p>
        </p:txBody>
      </p:sp>
      <p:sp>
        <p:nvSpPr>
          <p:cNvPr id="25" name="テキスト ボックス 9">
            <a:extLst>
              <a:ext uri="{FF2B5EF4-FFF2-40B4-BE49-F238E27FC236}">
                <a16:creationId xmlns:a16="http://schemas.microsoft.com/office/drawing/2014/main" id="{3F6A583D-9E88-45AF-8F31-2DC25260B2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741043" y="393858"/>
            <a:ext cx="3843504" cy="22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866" b="0" dirty="0">
                <a:latin typeface="+mn-lt"/>
                <a:cs typeface="Myriad Pro" charset="0"/>
              </a:rPr>
              <a:t>※A3</a:t>
            </a:r>
            <a:r>
              <a:rPr lang="ja-JP" altLang="en-US" sz="866" b="0" dirty="0">
                <a:latin typeface="+mn-lt"/>
                <a:cs typeface="Myriad Pro" charset="0"/>
              </a:rPr>
              <a:t>用紙で出力してください。</a:t>
            </a: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558E30E-66CC-5F9E-5D9A-615B21E83E62}"/>
              </a:ext>
            </a:extLst>
          </p:cNvPr>
          <p:cNvCxnSpPr/>
          <p:nvPr userDrawn="1"/>
        </p:nvCxnSpPr>
        <p:spPr>
          <a:xfrm>
            <a:off x="8247" y="1133082"/>
            <a:ext cx="6282598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24">
            <a:extLst>
              <a:ext uri="{FF2B5EF4-FFF2-40B4-BE49-F238E27FC236}">
                <a16:creationId xmlns:a16="http://schemas.microsoft.com/office/drawing/2014/main" id="{B72D6FBC-4812-D168-5F90-E2CFC458EB8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349" y="1146076"/>
            <a:ext cx="575686" cy="20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ja-JP" altLang="en-US" sz="779" dirty="0">
                <a:latin typeface="+mn-lt"/>
              </a:rPr>
              <a:t>参画区分</a:t>
            </a:r>
          </a:p>
        </p:txBody>
      </p:sp>
      <p:sp>
        <p:nvSpPr>
          <p:cNvPr id="6" name="テキスト ボックス 6">
            <a:extLst>
              <a:ext uri="{FF2B5EF4-FFF2-40B4-BE49-F238E27FC236}">
                <a16:creationId xmlns:a16="http://schemas.microsoft.com/office/drawing/2014/main" id="{F4CD2275-7B65-3880-A7A8-75F38CA0918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0096" y="1120543"/>
            <a:ext cx="4786775" cy="45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ja-JP" sz="952" dirty="0">
                <a:latin typeface="+mn-lt"/>
              </a:rPr>
              <a:t>□The Lab.</a:t>
            </a:r>
            <a:r>
              <a:rPr lang="ja-JP" altLang="en-US" sz="952" dirty="0">
                <a:latin typeface="+mn-lt"/>
              </a:rPr>
              <a:t>　　</a:t>
            </a:r>
            <a:r>
              <a:rPr lang="en-US" altLang="ja-JP" sz="952" dirty="0">
                <a:latin typeface="+mn-lt"/>
              </a:rPr>
              <a:t>□</a:t>
            </a:r>
            <a:r>
              <a:rPr lang="ja-JP" altLang="en-US" sz="952" dirty="0">
                <a:latin typeface="+mn-lt"/>
              </a:rPr>
              <a:t>フューチャーライフショールーム　　□ナレッジオフィス　　□コラボオフィス</a:t>
            </a:r>
            <a:endParaRPr lang="en-US" altLang="ja-JP" sz="952" dirty="0">
              <a:latin typeface="+mn-lt"/>
            </a:endParaRPr>
          </a:p>
          <a:p>
            <a:pPr>
              <a:lnSpc>
                <a:spcPct val="130000"/>
              </a:lnSpc>
              <a:defRPr/>
            </a:pPr>
            <a:r>
              <a:rPr lang="ja-JP" altLang="en-US" sz="952" dirty="0">
                <a:latin typeface="+mn-lt"/>
              </a:rPr>
              <a:t>□コラボオフィス</a:t>
            </a:r>
            <a:r>
              <a:rPr lang="en-US" altLang="ja-JP" sz="952" dirty="0" err="1">
                <a:latin typeface="+mn-lt"/>
              </a:rPr>
              <a:t>nx</a:t>
            </a:r>
            <a:r>
              <a:rPr lang="ja-JP" altLang="en-US" sz="952" dirty="0">
                <a:latin typeface="+mn-lt"/>
              </a:rPr>
              <a:t>　　□サロン会員　　□共催イベント等</a:t>
            </a:r>
            <a:endParaRPr lang="ja-JP" altLang="en-US" sz="1039" dirty="0">
              <a:latin typeface="+mn-lt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A29474-E74B-1F54-AA1F-4287219FBD4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975497"/>
            <a:ext cx="1688170" cy="2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1126" dirty="0">
                <a:solidFill>
                  <a:srgbClr val="0000FF"/>
                </a:solidFill>
                <a:latin typeface="+mn-lt"/>
              </a:rPr>
              <a:t>■</a:t>
            </a:r>
            <a:r>
              <a:rPr lang="ja-JP" altLang="en-US" sz="1126" dirty="0">
                <a:solidFill>
                  <a:srgbClr val="0000FF"/>
                </a:solidFill>
                <a:latin typeface="+mn-lt"/>
              </a:rPr>
              <a:t>つながりたい参画者等</a:t>
            </a:r>
          </a:p>
        </p:txBody>
      </p:sp>
      <p:sp>
        <p:nvSpPr>
          <p:cNvPr id="9" name="テキスト ボックス 15">
            <a:extLst>
              <a:ext uri="{FF2B5EF4-FFF2-40B4-BE49-F238E27FC236}">
                <a16:creationId xmlns:a16="http://schemas.microsoft.com/office/drawing/2014/main" id="{D250F63D-FF79-E611-C352-D71DD19676F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0905" y="8925177"/>
            <a:ext cx="3720777" cy="32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今後の</a:t>
            </a:r>
            <a:r>
              <a:rPr lang="ja-JP" altLang="en-US" sz="779">
                <a:solidFill>
                  <a:srgbClr val="0000FF"/>
                </a:solidFill>
                <a:latin typeface="+mn-lt"/>
              </a:rPr>
              <a:t>展開を基に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、つながりたい参画者等があればご記入ください。</a:t>
            </a:r>
            <a:endParaRPr lang="en-US" altLang="ja-JP" sz="779" dirty="0">
              <a:solidFill>
                <a:srgbClr val="0000FF"/>
              </a:solidFill>
              <a:latin typeface="+mn-lt"/>
            </a:endParaRPr>
          </a:p>
          <a:p>
            <a:pPr>
              <a:defRPr/>
            </a:pP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例）一緒に開発してくれる人、販路を提供してくれる人、専門的な助言をくれる人 </a:t>
            </a: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etc...</a:t>
            </a:r>
            <a:endParaRPr lang="ja-JP" altLang="en-US" sz="779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B1473E1-E58F-1EBA-4820-41DFF8A27640}"/>
              </a:ext>
            </a:extLst>
          </p:cNvPr>
          <p:cNvSpPr/>
          <p:nvPr userDrawn="1"/>
        </p:nvSpPr>
        <p:spPr>
          <a:xfrm>
            <a:off x="101708" y="9232523"/>
            <a:ext cx="6189136" cy="2857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176"/>
          </a:p>
        </p:txBody>
      </p:sp>
      <p:sp>
        <p:nvSpPr>
          <p:cNvPr id="2" name="テキスト ボックス 15">
            <a:extLst>
              <a:ext uri="{FF2B5EF4-FFF2-40B4-BE49-F238E27FC236}">
                <a16:creationId xmlns:a16="http://schemas.microsoft.com/office/drawing/2014/main" id="{923FFCB7-6B25-1098-9F36-EE8A601939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149028" y="712756"/>
            <a:ext cx="3334454" cy="20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209" tIns="44104" rIns="88209" bIns="44104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defTabSz="712788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altLang="ja-JP" sz="779" dirty="0">
                <a:solidFill>
                  <a:srgbClr val="0000FF"/>
                </a:solidFill>
                <a:latin typeface="+mn-lt"/>
              </a:rPr>
              <a:t>※</a:t>
            </a:r>
            <a:r>
              <a:rPr lang="ja-JP" altLang="en-US" sz="779" dirty="0">
                <a:solidFill>
                  <a:srgbClr val="0000FF"/>
                </a:solidFill>
                <a:latin typeface="+mn-lt"/>
              </a:rPr>
              <a:t>ウェブサイトに掲載しますので、法人格を含む正式名称でご記入ください。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617132" rtl="0" fontAlgn="base">
        <a:spcBef>
          <a:spcPct val="0"/>
        </a:spcBef>
        <a:spcAft>
          <a:spcPct val="0"/>
        </a:spcAft>
        <a:defRPr kumimoji="1" sz="5974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95844"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791688"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187531"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583375" algn="ctr" defTabSz="617132" rtl="0" fontAlgn="base">
        <a:spcBef>
          <a:spcPct val="0"/>
        </a:spcBef>
        <a:spcAft>
          <a:spcPct val="0"/>
        </a:spcAft>
        <a:defRPr kumimoji="1" sz="5974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61818" indent="-461818" algn="l" defTabSz="617132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329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003354" indent="-384848" algn="l" defTabSz="617132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723" kern="1200">
          <a:solidFill>
            <a:schemeClr val="tx1"/>
          </a:solidFill>
          <a:latin typeface="+mn-lt"/>
          <a:ea typeface="+mn-ea"/>
          <a:cs typeface="+mn-cs"/>
        </a:defRPr>
      </a:lvl2pPr>
      <a:lvl3pPr marL="1543516" indent="-307878" algn="l" defTabSz="617132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90" kern="1200">
          <a:solidFill>
            <a:schemeClr val="tx1"/>
          </a:solidFill>
          <a:latin typeface="+mn-lt"/>
          <a:ea typeface="+mn-ea"/>
          <a:cs typeface="+mn-cs"/>
        </a:defRPr>
      </a:lvl3pPr>
      <a:lvl4pPr marL="2160647" indent="-307878" algn="l" defTabSz="617132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4pPr>
      <a:lvl5pPr marL="2777779" indent="-307878" algn="l" defTabSz="617132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5pPr>
      <a:lvl6pPr marL="3396078" indent="-308735" algn="l" defTabSz="617469" rtl="0" eaLnBrk="1" latinLnBrk="0" hangingPunct="1">
        <a:spcBef>
          <a:spcPct val="20000"/>
        </a:spcBef>
        <a:buFont typeface="Arial"/>
        <a:buChar char="•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6pPr>
      <a:lvl7pPr marL="4013547" indent="-308735" algn="l" defTabSz="617469" rtl="0" eaLnBrk="1" latinLnBrk="0" hangingPunct="1">
        <a:spcBef>
          <a:spcPct val="20000"/>
        </a:spcBef>
        <a:buFont typeface="Arial"/>
        <a:buChar char="•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7pPr>
      <a:lvl8pPr marL="4631016" indent="-308735" algn="l" defTabSz="617469" rtl="0" eaLnBrk="1" latinLnBrk="0" hangingPunct="1">
        <a:spcBef>
          <a:spcPct val="20000"/>
        </a:spcBef>
        <a:buFont typeface="Arial"/>
        <a:buChar char="•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8pPr>
      <a:lvl9pPr marL="5248485" indent="-308735" algn="l" defTabSz="617469" rtl="0" eaLnBrk="1" latinLnBrk="0" hangingPunct="1">
        <a:spcBef>
          <a:spcPct val="20000"/>
        </a:spcBef>
        <a:buFont typeface="Arial"/>
        <a:buChar char="•"/>
        <a:defRPr kumimoji="1" sz="26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1pPr>
      <a:lvl2pPr marL="617469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2pPr>
      <a:lvl3pPr marL="1234937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3pPr>
      <a:lvl4pPr marL="1852406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4pPr>
      <a:lvl5pPr marL="2469875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5pPr>
      <a:lvl6pPr marL="3087344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6pPr>
      <a:lvl7pPr marL="3704813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7pPr>
      <a:lvl8pPr marL="4322281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8pPr>
      <a:lvl9pPr marL="4939750" algn="l" defTabSz="617469" rtl="0" eaLnBrk="1" latinLnBrk="0" hangingPunct="1">
        <a:defRPr kumimoji="1" sz="24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19221</TotalTime>
  <Words>1</Words>
  <Application>Microsoft Office PowerPoint</Application>
  <PresentationFormat>A3 297x420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ホワイト</vt:lpstr>
      <vt:lpstr>PowerPoint プレゼンテーション</vt:lpstr>
    </vt:vector>
  </TitlesOfParts>
  <Company>superstation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Yukiko Matsuda</dc:creator>
  <cp:lastModifiedBy>中本 そら</cp:lastModifiedBy>
  <cp:revision>70</cp:revision>
  <cp:lastPrinted>2024-08-01T07:08:59Z</cp:lastPrinted>
  <dcterms:created xsi:type="dcterms:W3CDTF">2014-11-17T05:53:07Z</dcterms:created>
  <dcterms:modified xsi:type="dcterms:W3CDTF">2025-07-03T08:01:56Z</dcterms:modified>
  <cp:contentStatus/>
</cp:coreProperties>
</file>